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385" r:id="rId1"/>
  </p:sldMasterIdLst>
  <p:notesMasterIdLst>
    <p:notesMasterId r:id="rId20"/>
  </p:notesMasterIdLst>
  <p:handoutMasterIdLst>
    <p:handoutMasterId r:id="rId21"/>
  </p:handoutMasterIdLst>
  <p:sldIdLst>
    <p:sldId id="507" r:id="rId2"/>
    <p:sldId id="1036" r:id="rId3"/>
    <p:sldId id="739" r:id="rId4"/>
    <p:sldId id="1035" r:id="rId5"/>
    <p:sldId id="1005" r:id="rId6"/>
    <p:sldId id="1004" r:id="rId7"/>
    <p:sldId id="1008" r:id="rId8"/>
    <p:sldId id="910" r:id="rId9"/>
    <p:sldId id="1012" r:id="rId10"/>
    <p:sldId id="993" r:id="rId11"/>
    <p:sldId id="884" r:id="rId12"/>
    <p:sldId id="885" r:id="rId13"/>
    <p:sldId id="887" r:id="rId14"/>
    <p:sldId id="891" r:id="rId15"/>
    <p:sldId id="1023" r:id="rId16"/>
    <p:sldId id="913" r:id="rId17"/>
    <p:sldId id="919" r:id="rId18"/>
    <p:sldId id="952" r:id="rId19"/>
  </p:sldIdLst>
  <p:sldSz cx="9144000" cy="6858000" type="screen4x3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latforma" initials="P" lastIdx="40" clrIdx="0">
    <p:extLst/>
  </p:cmAuthor>
  <p:cmAuthor id="2" name="Microsoft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CC"/>
    <a:srgbClr val="339966"/>
    <a:srgbClr val="0066CC"/>
    <a:srgbClr val="000000"/>
    <a:srgbClr val="CCECFF"/>
    <a:srgbClr val="B8B8B8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5767" autoAdjust="0"/>
  </p:normalViewPr>
  <p:slideViewPr>
    <p:cSldViewPr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39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16.xml"/><Relationship Id="rId3" Type="http://schemas.openxmlformats.org/officeDocument/2006/relationships/slide" Target="slides/slide6.xml"/><Relationship Id="rId7" Type="http://schemas.openxmlformats.org/officeDocument/2006/relationships/slide" Target="slides/slide10.xml"/><Relationship Id="rId12" Type="http://schemas.openxmlformats.org/officeDocument/2006/relationships/slide" Target="slides/slide15.xml"/><Relationship Id="rId2" Type="http://schemas.openxmlformats.org/officeDocument/2006/relationships/slide" Target="slides/slide5.xml"/><Relationship Id="rId1" Type="http://schemas.openxmlformats.org/officeDocument/2006/relationships/slide" Target="slides/slide3.xml"/><Relationship Id="rId6" Type="http://schemas.openxmlformats.org/officeDocument/2006/relationships/slide" Target="slides/slide9.xml"/><Relationship Id="rId11" Type="http://schemas.openxmlformats.org/officeDocument/2006/relationships/slide" Target="slides/slide14.xml"/><Relationship Id="rId5" Type="http://schemas.openxmlformats.org/officeDocument/2006/relationships/slide" Target="slides/slide8.xml"/><Relationship Id="rId10" Type="http://schemas.openxmlformats.org/officeDocument/2006/relationships/slide" Target="slides/slide13.xml"/><Relationship Id="rId4" Type="http://schemas.openxmlformats.org/officeDocument/2006/relationships/slide" Target="slides/slide7.xml"/><Relationship Id="rId9" Type="http://schemas.openxmlformats.org/officeDocument/2006/relationships/slide" Target="slides/slide12.xml"/><Relationship Id="rId14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pl-PL"/>
              <a:t>Egzamin ósmoklasisty 2019                      OKE w Gdańsku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27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27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2923521-57EA-4A81-8203-95EBB07F0D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54339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pl-PL"/>
              <a:t>Egzamin ósmoklasisty 2019                      OKE w Gdańsku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65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2262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15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5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AE4754A-A977-4E72-A511-D7CD1F50473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84347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pl-PL" altLang="pl-PL" smtClean="0"/>
              <a:t>Egzamin ósmoklasisty 2019                      OKE w Gdańsku</a:t>
            </a:r>
          </a:p>
        </p:txBody>
      </p:sp>
      <p:sp>
        <p:nvSpPr>
          <p:cNvPr id="8909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D66707E4-134F-418E-B179-E105B93ADF5B}" type="slidenum">
              <a:rPr lang="pl-PL" altLang="pl-PL" smtClean="0"/>
              <a:pPr eaLnBrk="1" hangingPunct="1">
                <a:spcBef>
                  <a:spcPct val="0"/>
                </a:spcBef>
                <a:defRPr/>
              </a:pPr>
              <a:t>1</a:t>
            </a:fld>
            <a:endParaRPr lang="pl-PL" altLang="pl-PL" smtClean="0"/>
          </a:p>
        </p:txBody>
      </p:sp>
      <p:sp>
        <p:nvSpPr>
          <p:cNvPr id="1075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401017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DC79A-5281-411B-A45B-364B0E4D069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74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DAFAE-5FCB-4DA0-9D38-09B9960978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490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068F5-2737-4B01-8A11-6875FFD6EC5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08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2DFD8-14C7-49D7-AC0F-4551DAA3A03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675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0BADE-3082-4B43-A03C-91CF16DFDBF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7195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52AA2-0801-48D0-A534-A634BC3F993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070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4A1A1-5316-41A6-874A-DC7651515A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5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A4FD0-26D3-4BA9-ABA0-A0FDAC4E5F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290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F1102-B7AC-4D8A-894D-293EB0B2D99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857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C3FFF-D332-48FA-AB1D-B87FF40325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2181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11C2C-FB13-4BAF-8248-1D6349B3B5D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599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DE81C390-DC3F-42FD-8B8C-AABB540CF5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2" r:id="rId1"/>
    <p:sldLayoutId id="2147485694" r:id="rId2"/>
    <p:sldLayoutId id="2147485703" r:id="rId3"/>
    <p:sldLayoutId id="2147485695" r:id="rId4"/>
    <p:sldLayoutId id="2147485696" r:id="rId5"/>
    <p:sldLayoutId id="2147485697" r:id="rId6"/>
    <p:sldLayoutId id="2147485698" r:id="rId7"/>
    <p:sldLayoutId id="2147485699" r:id="rId8"/>
    <p:sldLayoutId id="2147485704" r:id="rId9"/>
    <p:sldLayoutId id="2147485700" r:id="rId10"/>
    <p:sldLayoutId id="214748570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pole tekstowe 2"/>
          <p:cNvSpPr txBox="1">
            <a:spLocks noChangeArrowheads="1"/>
          </p:cNvSpPr>
          <p:nvPr/>
        </p:nvSpPr>
        <p:spPr bwMode="auto">
          <a:xfrm>
            <a:off x="1187450" y="1844675"/>
            <a:ext cx="69850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l-PL" sz="4800" dirty="0">
                <a:solidFill>
                  <a:srgbClr val="0000CC"/>
                </a:solidFill>
                <a:latin typeface="Arial Rounded MT Bold" pitchFamily="34" charset="0"/>
              </a:rPr>
              <a:t>Egzamin ósmoklasisty</a:t>
            </a:r>
          </a:p>
          <a:p>
            <a:pPr eaLnBrk="1" hangingPunct="1"/>
            <a:endParaRPr lang="pl-PL" sz="4000" dirty="0">
              <a:latin typeface="Arial Rounded MT Bold" pitchFamily="34" charset="0"/>
            </a:endParaRPr>
          </a:p>
          <a:p>
            <a:pPr algn="ctr" eaLnBrk="1" hangingPunct="1"/>
            <a:r>
              <a:rPr lang="pl-PL" sz="3600" dirty="0">
                <a:solidFill>
                  <a:srgbClr val="0000CC"/>
                </a:solidFill>
                <a:latin typeface="Arial Rounded MT Bold" pitchFamily="34" charset="0"/>
              </a:rPr>
              <a:t>w roku szkolnym </a:t>
            </a:r>
            <a:r>
              <a:rPr lang="pl-PL" sz="3600" dirty="0" smtClean="0">
                <a:solidFill>
                  <a:srgbClr val="0000CC"/>
                </a:solidFill>
                <a:latin typeface="Arial Rounded MT Bold" pitchFamily="34" charset="0"/>
              </a:rPr>
              <a:t>2019/2020 </a:t>
            </a:r>
            <a:endParaRPr lang="pl-PL" sz="3600" dirty="0">
              <a:solidFill>
                <a:srgbClr val="0000CC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4A178FE-189C-450F-BD65-FC82591FF9E0}" type="slidenum">
              <a:rPr lang="pl-PL" altLang="pl-PL" sz="1200" smtClean="0">
                <a:solidFill>
                  <a:srgbClr val="595959"/>
                </a:solidFill>
                <a:latin typeface="Century Gothic" pitchFamily="34" charset="0"/>
              </a:rPr>
              <a:pPr eaLnBrk="1" hangingPunct="1"/>
              <a:t>10</a:t>
            </a:fld>
            <a:endParaRPr lang="pl-PL" altLang="pl-PL" sz="1200" smtClean="0">
              <a:solidFill>
                <a:srgbClr val="595959"/>
              </a:solidFill>
              <a:latin typeface="Century Gothic" pitchFamily="34" charset="0"/>
            </a:endParaRPr>
          </a:p>
        </p:txBody>
      </p:sp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1076325" y="1144588"/>
            <a:ext cx="80645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l-PL" altLang="pl-PL" sz="2000">
                <a:solidFill>
                  <a:srgbClr val="000000"/>
                </a:solidFill>
                <a:latin typeface="Palatino Linotype" pitchFamily="18" charset="0"/>
              </a:rPr>
              <a:t>Czynności zespołu nadzorującego</a:t>
            </a:r>
            <a:r>
              <a:rPr lang="pl-PL" altLang="pl-PL" sz="2000">
                <a:solidFill>
                  <a:srgbClr val="0066CC"/>
                </a:solidFill>
                <a:latin typeface="Palatino Linotype" pitchFamily="18" charset="0"/>
              </a:rPr>
              <a:t/>
            </a:r>
            <a:br>
              <a:rPr lang="pl-PL" altLang="pl-PL" sz="2000">
                <a:solidFill>
                  <a:srgbClr val="0066CC"/>
                </a:solidFill>
                <a:latin typeface="Palatino Linotype" pitchFamily="18" charset="0"/>
              </a:rPr>
            </a:br>
            <a:r>
              <a:rPr lang="pl-PL" altLang="pl-PL" sz="2000">
                <a:solidFill>
                  <a:srgbClr val="0066CC"/>
                </a:solidFill>
                <a:latin typeface="Palatino Linotype" pitchFamily="18" charset="0"/>
              </a:rPr>
              <a:t>			                                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409575" y="1484313"/>
            <a:ext cx="85105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pl-PL" sz="2400" dirty="0">
              <a:solidFill>
                <a:srgbClr val="00000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  <a:ea typeface="+mj-ea"/>
              <a:cs typeface="+mj-cs"/>
            </a:endParaRPr>
          </a:p>
        </p:txBody>
      </p:sp>
      <p:pic>
        <p:nvPicPr>
          <p:cNvPr id="512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3860800"/>
            <a:ext cx="4664075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25538"/>
            <a:ext cx="85328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3429000"/>
            <a:ext cx="515302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11" name="Prostokąt 2"/>
          <p:cNvSpPr>
            <a:spLocks noChangeArrowheads="1"/>
          </p:cNvSpPr>
          <p:nvPr/>
        </p:nvSpPr>
        <p:spPr bwMode="auto">
          <a:xfrm>
            <a:off x="2771775" y="336550"/>
            <a:ext cx="4117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l-PL" altLang="pl-PL" sz="2000">
                <a:solidFill>
                  <a:srgbClr val="0000CC"/>
                </a:solidFill>
                <a:latin typeface="Palatino Linotype" pitchFamily="18" charset="0"/>
              </a:rPr>
              <a:t>Budowa arkusza egzaminacyjnego</a:t>
            </a:r>
            <a:endParaRPr lang="pl-PL" sz="2000">
              <a:solidFill>
                <a:srgbClr val="0000CC"/>
              </a:solidFill>
              <a:latin typeface="Palatino Linotype" pitchFamily="18" charset="0"/>
            </a:endParaRPr>
          </a:p>
        </p:txBody>
      </p:sp>
      <p:sp>
        <p:nvSpPr>
          <p:cNvPr id="51212" name="pole tekstowe 1"/>
          <p:cNvSpPr txBox="1">
            <a:spLocks noChangeArrowheads="1"/>
          </p:cNvSpPr>
          <p:nvPr/>
        </p:nvSpPr>
        <p:spPr bwMode="auto">
          <a:xfrm>
            <a:off x="6443663" y="3284538"/>
            <a:ext cx="1984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l-PL">
                <a:solidFill>
                  <a:srgbClr val="0000CC"/>
                </a:solidFill>
              </a:rPr>
              <a:t>MATEMATYKA</a:t>
            </a:r>
          </a:p>
        </p:txBody>
      </p:sp>
      <p:sp>
        <p:nvSpPr>
          <p:cNvPr id="51213" name="pole tekstowe 12"/>
          <p:cNvSpPr txBox="1">
            <a:spLocks noChangeArrowheads="1"/>
          </p:cNvSpPr>
          <p:nvPr/>
        </p:nvSpPr>
        <p:spPr bwMode="auto">
          <a:xfrm>
            <a:off x="730250" y="3055938"/>
            <a:ext cx="29781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l-PL">
                <a:solidFill>
                  <a:srgbClr val="0000CC"/>
                </a:solidFill>
              </a:rPr>
              <a:t>JĘZYK POLSKI I JĘZYK OBCY NOWOŻYTNY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5C3A5328-D83E-4BDE-8736-CE7D38D77B79}" type="slidenum">
              <a:rPr lang="pl-PL" altLang="pl-PL" sz="1200" smtClean="0">
                <a:solidFill>
                  <a:srgbClr val="595959"/>
                </a:solidFill>
                <a:latin typeface="Century Gothic" pitchFamily="34" charset="0"/>
              </a:rPr>
              <a:pPr eaLnBrk="1" hangingPunct="1"/>
              <a:t>11</a:t>
            </a:fld>
            <a:endParaRPr lang="pl-PL" altLang="pl-PL" sz="1200" smtClean="0">
              <a:solidFill>
                <a:srgbClr val="595959"/>
              </a:solidFill>
              <a:latin typeface="Century Gothic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250825" y="1514475"/>
            <a:ext cx="8728075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4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Do sali egzaminacyjnej można wnieść przybory wymienione </a:t>
            </a:r>
            <a:br>
              <a:rPr lang="pl-PL" sz="24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</a:br>
            <a:r>
              <a:rPr lang="pl-PL" sz="24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w komunikacie dyrektora CKE o przyborach, tj. pióro lub długopis z czarnym tuszem/atramentem oraz tylko </a:t>
            </a:r>
            <a:br>
              <a:rPr lang="pl-PL" sz="24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</a:br>
            <a:r>
              <a:rPr lang="pl-PL" sz="24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w przypadku egzaminu z matematyki – linijkę. </a:t>
            </a:r>
            <a:r>
              <a:rPr lang="pl-PL" sz="2400" dirty="0" smtClean="0">
                <a:solidFill>
                  <a:srgbClr val="339966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Podczas </a:t>
            </a:r>
            <a:r>
              <a:rPr lang="pl-PL" sz="2400" dirty="0">
                <a:solidFill>
                  <a:srgbClr val="339966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egzaminu </a:t>
            </a:r>
            <a:r>
              <a:rPr lang="pl-PL" sz="2400" dirty="0" smtClean="0">
                <a:solidFill>
                  <a:srgbClr val="339966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zdający nie </a:t>
            </a:r>
            <a:r>
              <a:rPr lang="pl-PL" sz="2400" dirty="0">
                <a:solidFill>
                  <a:srgbClr val="339966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mogą pożyczać przyborów od innych </a:t>
            </a:r>
            <a:r>
              <a:rPr lang="pl-PL" sz="2400" dirty="0" smtClean="0">
                <a:solidFill>
                  <a:srgbClr val="339966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uczniów.</a:t>
            </a:r>
            <a:endParaRPr lang="pl-PL" sz="2400" dirty="0">
              <a:solidFill>
                <a:srgbClr val="339966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pl-PL" sz="2400" dirty="0">
              <a:solidFill>
                <a:srgbClr val="0000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pl-PL" sz="24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Można też wnieść małą butelkę wody. Butelka ta powinna stać na podłodze przy nodze stolika.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730250" y="5084763"/>
            <a:ext cx="7897813" cy="831850"/>
          </a:xfrm>
          <a:prstGeom prst="rect">
            <a:avLst/>
          </a:prstGeom>
          <a:solidFill>
            <a:srgbClr val="0000CC"/>
          </a:solidFill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400" dirty="0">
                <a:solidFill>
                  <a:schemeClr val="bg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Bezwzględnie nie można wnosić do sali egzaminacyjnej urządzeń telekomunikacyjnych.</a:t>
            </a:r>
          </a:p>
        </p:txBody>
      </p:sp>
      <p:sp>
        <p:nvSpPr>
          <p:cNvPr id="47111" name="Text Box 5"/>
          <p:cNvSpPr txBox="1">
            <a:spLocks noChangeArrowheads="1"/>
          </p:cNvSpPr>
          <p:nvPr/>
        </p:nvSpPr>
        <p:spPr bwMode="auto">
          <a:xfrm>
            <a:off x="827088" y="382588"/>
            <a:ext cx="80645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l-PL" altLang="pl-PL" sz="2000">
                <a:solidFill>
                  <a:srgbClr val="0000CC"/>
                </a:solidFill>
                <a:latin typeface="Palatino Linotype" pitchFamily="18" charset="0"/>
              </a:rPr>
              <a:t>Przed egzaminem ósmoklasisty</a:t>
            </a:r>
            <a:r>
              <a:rPr lang="pl-PL" altLang="pl-PL" sz="2000">
                <a:solidFill>
                  <a:srgbClr val="0066CC"/>
                </a:solidFill>
                <a:latin typeface="Palatino Linotype" pitchFamily="18" charset="0"/>
              </a:rPr>
              <a:t/>
            </a:r>
            <a:br>
              <a:rPr lang="pl-PL" altLang="pl-PL" sz="2000">
                <a:solidFill>
                  <a:srgbClr val="0066CC"/>
                </a:solidFill>
                <a:latin typeface="Palatino Linotype" pitchFamily="18" charset="0"/>
              </a:rPr>
            </a:br>
            <a:r>
              <a:rPr lang="pl-PL" altLang="pl-PL" sz="2000">
                <a:solidFill>
                  <a:srgbClr val="0066CC"/>
                </a:solidFill>
                <a:latin typeface="Palatino Linotype" pitchFamily="18" charset="0"/>
              </a:rPr>
              <a:t>			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3A3FC5A8-A45E-4267-9FE7-8247217EEDAC}" type="slidenum">
              <a:rPr lang="pl-PL" altLang="pl-PL" sz="1200" smtClean="0">
                <a:solidFill>
                  <a:srgbClr val="595959"/>
                </a:solidFill>
                <a:latin typeface="Century Gothic" pitchFamily="34" charset="0"/>
              </a:rPr>
              <a:pPr eaLnBrk="1" hangingPunct="1"/>
              <a:t>12</a:t>
            </a:fld>
            <a:endParaRPr lang="pl-PL" altLang="pl-PL" sz="1200" smtClean="0">
              <a:solidFill>
                <a:srgbClr val="595959"/>
              </a:solidFill>
              <a:latin typeface="Century Gothic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456720" y="1268760"/>
            <a:ext cx="7991475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400" dirty="0" smtClean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O </a:t>
            </a:r>
            <a:r>
              <a:rPr lang="pl-PL" sz="24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godzinie wyznaczonej przez przewodniczącego zespołu egzaminacyjnego uczniowie wchodzą do sali egzaminacyjnej pojedynczo i </a:t>
            </a:r>
            <a:r>
              <a:rPr lang="pl-PL" sz="2400" dirty="0">
                <a:solidFill>
                  <a:srgbClr val="339966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losowane są dla nich przez przewodniczącego zespołu nadzorującego lub członka zespołu nadzorującego numery stolików</a:t>
            </a:r>
            <a:r>
              <a:rPr lang="pl-PL" sz="24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, przy których będą pracować.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360362" y="4437112"/>
            <a:ext cx="8459788" cy="1631216"/>
          </a:xfrm>
          <a:prstGeom prst="rect">
            <a:avLst/>
          </a:prstGeom>
          <a:solidFill>
            <a:srgbClr val="0000CC"/>
          </a:solidFill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dirty="0">
                <a:solidFill>
                  <a:schemeClr val="bg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W 2020 r. przewodniczący zespołu egzaminacyjnego może podjąć decyzję o zmianie porządku wpuszczania zdających do </a:t>
            </a:r>
            <a:r>
              <a:rPr lang="pl-PL" sz="2000" dirty="0" err="1">
                <a:solidFill>
                  <a:schemeClr val="bg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sal</a:t>
            </a:r>
            <a:r>
              <a:rPr lang="pl-PL" sz="2000" dirty="0">
                <a:solidFill>
                  <a:schemeClr val="bg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 egzaminacyjnych w celu uniknięcia tworzenia się grup zdających przed szkołą oraz przed salą egzaminacyjną przed rozpoczęciem egzaminu oraz po jego 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zakończeniu.</a:t>
            </a:r>
            <a:endParaRPr lang="pl-PL" sz="2400" dirty="0">
              <a:solidFill>
                <a:schemeClr val="bg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  <a:ea typeface="+mj-ea"/>
              <a:cs typeface="+mj-cs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27088" y="382588"/>
            <a:ext cx="80645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l-PL" altLang="pl-PL" sz="2000" dirty="0" smtClean="0">
                <a:solidFill>
                  <a:srgbClr val="0000CC"/>
                </a:solidFill>
                <a:latin typeface="Palatino Linotype" pitchFamily="18" charset="0"/>
              </a:rPr>
              <a:t>Obowiązki zespołu nadzorującego</a:t>
            </a:r>
            <a:r>
              <a:rPr lang="pl-PL" altLang="pl-PL" sz="2000" dirty="0">
                <a:solidFill>
                  <a:srgbClr val="0066CC"/>
                </a:solidFill>
                <a:latin typeface="Palatino Linotype" pitchFamily="18" charset="0"/>
              </a:rPr>
              <a:t/>
            </a:r>
            <a:br>
              <a:rPr lang="pl-PL" altLang="pl-PL" sz="2000" dirty="0">
                <a:solidFill>
                  <a:srgbClr val="0066CC"/>
                </a:solidFill>
                <a:latin typeface="Palatino Linotype" pitchFamily="18" charset="0"/>
              </a:rPr>
            </a:br>
            <a:r>
              <a:rPr lang="pl-PL" altLang="pl-PL" sz="2000" dirty="0">
                <a:solidFill>
                  <a:srgbClr val="0066CC"/>
                </a:solidFill>
                <a:latin typeface="Palatino Linotype" pitchFamily="18" charset="0"/>
              </a:rPr>
              <a:t>			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0799F13D-F9F5-4A0B-B334-29DDA1545ABB}" type="slidenum">
              <a:rPr lang="pl-PL" altLang="pl-PL" sz="1200" smtClean="0">
                <a:solidFill>
                  <a:srgbClr val="595959"/>
                </a:solidFill>
                <a:latin typeface="Century Gothic" pitchFamily="34" charset="0"/>
              </a:rPr>
              <a:pPr eaLnBrk="1" hangingPunct="1"/>
              <a:t>13</a:t>
            </a:fld>
            <a:endParaRPr lang="pl-PL" altLang="pl-PL" sz="1200" smtClean="0">
              <a:solidFill>
                <a:srgbClr val="595959"/>
              </a:solidFill>
              <a:latin typeface="Century Gothic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284163" y="1112838"/>
            <a:ext cx="8680450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22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Informuje uczniów  o: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22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obowiązku zapoznania się z instrukcją zamieszczoną na pierwszej oraz drugiej stronie arkusza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22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sprawdzeniu kompletności arkusza (zeszyt zadań egzaminacyjnych i karta odpowiedzi, a w przypadku matematyki również karta rozwiązań zadań egzaminacyjnych) oraz czy wszystkie zadania są czytelnie wydrukowane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22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sprawdzeniu poprawności numeru PESEL na naklejkach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22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zasadach kodowania arkusza.</a:t>
            </a:r>
          </a:p>
        </p:txBody>
      </p:sp>
      <p:sp>
        <p:nvSpPr>
          <p:cNvPr id="21511" name="pole tekstowe 1"/>
          <p:cNvSpPr txBox="1">
            <a:spLocks noChangeArrowheads="1"/>
          </p:cNvSpPr>
          <p:nvPr/>
        </p:nvSpPr>
        <p:spPr bwMode="auto">
          <a:xfrm>
            <a:off x="153988" y="4286250"/>
            <a:ext cx="8640762" cy="830263"/>
          </a:xfrm>
          <a:prstGeom prst="rect">
            <a:avLst/>
          </a:prstGeom>
          <a:solidFill>
            <a:srgbClr val="0000CC"/>
          </a:solidFill>
          <a:ln>
            <a:noFill/>
          </a:ln>
          <a:extLst/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dirty="0" smtClean="0">
                <a:solidFill>
                  <a:schemeClr val="bg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Uczeń </a:t>
            </a:r>
            <a:r>
              <a:rPr lang="pl-PL" altLang="pl-PL" sz="1000" dirty="0" smtClean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pl-PL" altLang="pl-PL" dirty="0" smtClean="0">
                <a:solidFill>
                  <a:schemeClr val="bg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nie </a:t>
            </a:r>
            <a:r>
              <a:rPr lang="pl-PL" altLang="pl-PL" sz="1000" dirty="0" smtClean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pl-PL" altLang="pl-PL" dirty="0" smtClean="0">
                <a:solidFill>
                  <a:schemeClr val="bg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podpisuje</a:t>
            </a:r>
            <a:r>
              <a:rPr lang="pl-PL" altLang="pl-PL" sz="1000" dirty="0" smtClean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pl-PL" altLang="pl-PL" dirty="0" smtClean="0">
                <a:solidFill>
                  <a:schemeClr val="bg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arkusza</a:t>
            </a:r>
            <a:r>
              <a:rPr lang="pl-PL" altLang="pl-PL" sz="1000" dirty="0" smtClean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pl-PL" altLang="pl-PL" dirty="0" smtClean="0">
                <a:solidFill>
                  <a:schemeClr val="bg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ani</a:t>
            </a:r>
            <a:r>
              <a:rPr lang="pl-PL" altLang="pl-PL" sz="1000" dirty="0" smtClean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pl-PL" altLang="pl-PL" dirty="0" smtClean="0">
                <a:solidFill>
                  <a:schemeClr val="bg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karty</a:t>
            </a:r>
            <a:r>
              <a:rPr lang="pl-PL" altLang="pl-PL" sz="1000" dirty="0" smtClean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pl-PL" altLang="pl-PL" dirty="0" smtClean="0">
                <a:solidFill>
                  <a:schemeClr val="bg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odpowiedzi imieniem     i nazwiskiem.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827088" y="382588"/>
            <a:ext cx="80645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l-PL" altLang="pl-PL" sz="2000" dirty="0" smtClean="0">
                <a:solidFill>
                  <a:srgbClr val="0000CC"/>
                </a:solidFill>
                <a:latin typeface="Palatino Linotype" pitchFamily="18" charset="0"/>
              </a:rPr>
              <a:t>Obowiązki zespołu nadzorującego</a:t>
            </a:r>
            <a:r>
              <a:rPr lang="pl-PL" altLang="pl-PL" sz="2000" dirty="0">
                <a:solidFill>
                  <a:srgbClr val="0066CC"/>
                </a:solidFill>
                <a:latin typeface="Palatino Linotype" pitchFamily="18" charset="0"/>
              </a:rPr>
              <a:t/>
            </a:r>
            <a:br>
              <a:rPr lang="pl-PL" altLang="pl-PL" sz="2000" dirty="0">
                <a:solidFill>
                  <a:srgbClr val="0066CC"/>
                </a:solidFill>
                <a:latin typeface="Palatino Linotype" pitchFamily="18" charset="0"/>
              </a:rPr>
            </a:br>
            <a:r>
              <a:rPr lang="pl-PL" altLang="pl-PL" sz="2000" dirty="0">
                <a:solidFill>
                  <a:srgbClr val="0066CC"/>
                </a:solidFill>
                <a:latin typeface="Palatino Linotype" pitchFamily="18" charset="0"/>
              </a:rPr>
              <a:t>			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0483DDB-4381-47AA-B106-91D7F2310D1E}" type="slidenum">
              <a:rPr lang="pl-PL" altLang="pl-PL" sz="1200" smtClean="0">
                <a:solidFill>
                  <a:srgbClr val="595959"/>
                </a:solidFill>
                <a:latin typeface="Century Gothic" pitchFamily="34" charset="0"/>
              </a:rPr>
              <a:pPr eaLnBrk="1" hangingPunct="1"/>
              <a:t>14</a:t>
            </a:fld>
            <a:endParaRPr lang="pl-PL" altLang="pl-PL" sz="1200" smtClean="0">
              <a:solidFill>
                <a:srgbClr val="595959"/>
              </a:solidFill>
              <a:latin typeface="Century Gothic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44573" y="1951037"/>
            <a:ext cx="85105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4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Jeżeli uczeń wcześniej zakończy pracę z arkuszem, </a:t>
            </a:r>
            <a:br>
              <a:rPr lang="pl-PL" sz="24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</a:br>
            <a:r>
              <a:rPr lang="pl-PL" sz="24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podnosi rękę, zamyka arkusz i odkłada go na brzeg ławki.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27088" y="382588"/>
            <a:ext cx="80645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l-PL" altLang="pl-PL" sz="2000" dirty="0" smtClean="0">
                <a:solidFill>
                  <a:srgbClr val="0000CC"/>
                </a:solidFill>
                <a:latin typeface="Palatino Linotype" pitchFamily="18" charset="0"/>
              </a:rPr>
              <a:t>Obowiązki zespołu nadzorującego</a:t>
            </a:r>
            <a:r>
              <a:rPr lang="pl-PL" altLang="pl-PL" sz="2000" dirty="0">
                <a:solidFill>
                  <a:srgbClr val="0066CC"/>
                </a:solidFill>
                <a:latin typeface="Palatino Linotype" pitchFamily="18" charset="0"/>
              </a:rPr>
              <a:t/>
            </a:r>
            <a:br>
              <a:rPr lang="pl-PL" altLang="pl-PL" sz="2000" dirty="0">
                <a:solidFill>
                  <a:srgbClr val="0066CC"/>
                </a:solidFill>
                <a:latin typeface="Palatino Linotype" pitchFamily="18" charset="0"/>
              </a:rPr>
            </a:br>
            <a:r>
              <a:rPr lang="pl-PL" altLang="pl-PL" sz="2000" dirty="0">
                <a:solidFill>
                  <a:srgbClr val="0066CC"/>
                </a:solidFill>
                <a:latin typeface="Palatino Linotype" pitchFamily="18" charset="0"/>
              </a:rPr>
              <a:t>			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F2547CFE-0964-4D8E-A549-970101F35940}" type="slidenum">
              <a:rPr lang="pl-PL" altLang="pl-PL" sz="1200" smtClean="0">
                <a:solidFill>
                  <a:srgbClr val="595959"/>
                </a:solidFill>
                <a:latin typeface="Century Gothic" pitchFamily="34" charset="0"/>
              </a:rPr>
              <a:pPr eaLnBrk="1" hangingPunct="1"/>
              <a:t>15</a:t>
            </a:fld>
            <a:endParaRPr lang="pl-PL" altLang="pl-PL" sz="1200" smtClean="0">
              <a:solidFill>
                <a:srgbClr val="595959"/>
              </a:solidFill>
              <a:latin typeface="Century Gothic" pitchFamily="34" charset="0"/>
            </a:endParaRPr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827088" y="382588"/>
            <a:ext cx="80645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l-PL" altLang="pl-PL" sz="2000" dirty="0" smtClean="0">
                <a:solidFill>
                  <a:srgbClr val="0000CC"/>
                </a:solidFill>
                <a:latin typeface="Palatino Linotype" pitchFamily="18" charset="0"/>
              </a:rPr>
              <a:t>Opuszczenie sali przez ucznia</a:t>
            </a:r>
            <a:r>
              <a:rPr lang="pl-PL" altLang="pl-PL" sz="2000" dirty="0">
                <a:solidFill>
                  <a:srgbClr val="008080"/>
                </a:solidFill>
                <a:latin typeface="Palatino Linotype" pitchFamily="18" charset="0"/>
              </a:rPr>
              <a:t/>
            </a:r>
            <a:br>
              <a:rPr lang="pl-PL" altLang="pl-PL" sz="2000" dirty="0">
                <a:solidFill>
                  <a:srgbClr val="008080"/>
                </a:solidFill>
                <a:latin typeface="Palatino Linotype" pitchFamily="18" charset="0"/>
              </a:rPr>
            </a:br>
            <a:r>
              <a:rPr lang="pl-PL" altLang="pl-PL" sz="2000" dirty="0">
                <a:solidFill>
                  <a:srgbClr val="0066CC"/>
                </a:solidFill>
                <a:latin typeface="Palatino Linotype" pitchFamily="18" charset="0"/>
              </a:rPr>
              <a:t>			                                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409575" y="1484313"/>
            <a:ext cx="8510588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2400" dirty="0">
                <a:solidFill>
                  <a:srgbClr val="339966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Zdający może opuścić na stałe salę egzaminacyjną (jeżeli zakończył pracę z arkuszem) najpóźniej na 15 minut przed czasem wyznaczonym jako czas zakończenia pracy z arkuszem. W ciągu ostatnich 15 minut przed zakończeniem egzaminu (nawet jeżeli zdający skończył pracę z arkuszem egzaminacyjnym) zdający nie opuszczają sali egzaminacyjnej.</a:t>
            </a:r>
          </a:p>
        </p:txBody>
      </p:sp>
    </p:spTree>
    <p:extLst>
      <p:ext uri="{BB962C8B-B14F-4D97-AF65-F5344CB8AC3E}">
        <p14:creationId xmlns:p14="http://schemas.microsoft.com/office/powerpoint/2010/main" val="26453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5CE4A9F6-3173-4AA4-8739-162693B5B0CC}" type="slidenum">
              <a:rPr lang="pl-PL"/>
              <a:pPr>
                <a:defRPr/>
              </a:pPr>
              <a:t>16</a:t>
            </a:fld>
            <a:endParaRPr lang="pl-PL"/>
          </a:p>
        </p:txBody>
      </p:sp>
      <p:sp>
        <p:nvSpPr>
          <p:cNvPr id="16" name="Tytuł 1"/>
          <p:cNvSpPr txBox="1">
            <a:spLocks/>
          </p:cNvSpPr>
          <p:nvPr/>
        </p:nvSpPr>
        <p:spPr>
          <a:xfrm>
            <a:off x="41275" y="447675"/>
            <a:ext cx="9144000" cy="504825"/>
          </a:xfrm>
          <a:prstGeom prst="rect">
            <a:avLst/>
          </a:prstGeom>
        </p:spPr>
        <p:txBody>
          <a:bodyPr anchor="b"/>
          <a:lstStyle>
            <a:lvl1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pPr>
              <a:defRPr/>
            </a:pPr>
            <a:r>
              <a:rPr lang="pl-PL" altLang="pl-PL" sz="2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Egzamin w terminie dodatkowym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107950" y="1844675"/>
            <a:ext cx="8712200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4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Uczeń lub słuchacz, który w terminie głównym z przyczyn losowych lub zdrowotnych</a:t>
            </a:r>
          </a:p>
          <a:p>
            <a:pPr marL="539750" indent="-457200" fontAlgn="auto">
              <a:spcAft>
                <a:spcPts val="0"/>
              </a:spcAft>
              <a:buFontTx/>
              <a:buAutoNum type="arabicParenR"/>
              <a:defRPr/>
            </a:pPr>
            <a:r>
              <a:rPr lang="pl-PL" sz="24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nie przystąpił do egzaminu ósmoklasisty z danego przedmiotu lub przedmiotów </a:t>
            </a:r>
          </a:p>
          <a:p>
            <a:pPr marL="539750" indent="-457200" fontAlgn="auto">
              <a:spcAft>
                <a:spcPts val="0"/>
              </a:spcAft>
              <a:buFontTx/>
              <a:buAutoNum type="arabicParenR"/>
              <a:defRPr/>
            </a:pPr>
            <a:r>
              <a:rPr lang="pl-PL" sz="24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przerwał egzamin ósmoklasisty z danego przedmiotu lub przedmiotów</a:t>
            </a:r>
          </a:p>
          <a:p>
            <a:pPr marL="82550" fontAlgn="auto">
              <a:spcAft>
                <a:spcPts val="0"/>
              </a:spcAft>
              <a:defRPr/>
            </a:pPr>
            <a:endParaRPr lang="pl-PL" sz="2400" dirty="0">
              <a:solidFill>
                <a:srgbClr val="0000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pl-PL" sz="24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– przystępuje do egzaminu z tego przedmiotu lub przedmiotów w terminie dodatkowym w szkole, której jest uczniem lub słuchaczem.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03865A6-5034-4E64-9243-6CDA3C662D79}" type="slidenum">
              <a:rPr lang="pl-PL"/>
              <a:pPr>
                <a:defRPr/>
              </a:pPr>
              <a:t>17</a:t>
            </a:fld>
            <a:endParaRPr lang="pl-PL"/>
          </a:p>
        </p:txBody>
      </p:sp>
      <p:sp>
        <p:nvSpPr>
          <p:cNvPr id="16" name="Tytuł 1"/>
          <p:cNvSpPr txBox="1">
            <a:spLocks/>
          </p:cNvSpPr>
          <p:nvPr/>
        </p:nvSpPr>
        <p:spPr>
          <a:xfrm>
            <a:off x="31750" y="231775"/>
            <a:ext cx="9144000" cy="504825"/>
          </a:xfrm>
          <a:prstGeom prst="rect">
            <a:avLst/>
          </a:prstGeom>
        </p:spPr>
        <p:txBody>
          <a:bodyPr anchor="b"/>
          <a:lstStyle>
            <a:lvl1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pPr>
              <a:defRPr/>
            </a:pPr>
            <a:r>
              <a:rPr lang="pl-PL" altLang="pl-PL" sz="2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Uwolnienie wyników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323850" y="1773238"/>
            <a:ext cx="8424863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4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Wyniki egzaminu ósmoklasisty zostaną ogłoszone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pl-PL" sz="2400" dirty="0">
                <a:solidFill>
                  <a:srgbClr val="00808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pl-PL" sz="2400" dirty="0" smtClean="0">
                <a:solidFill>
                  <a:srgbClr val="339966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31 lipca </a:t>
            </a:r>
            <a:r>
              <a:rPr lang="pl-PL" sz="2400" dirty="0">
                <a:solidFill>
                  <a:srgbClr val="339966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2020 roku</a:t>
            </a:r>
            <a:r>
              <a:rPr lang="pl-PL" sz="24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.</a:t>
            </a:r>
            <a:r>
              <a:rPr lang="pl-PL" sz="2400" dirty="0">
                <a:solidFill>
                  <a:srgbClr val="0066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 </a:t>
            </a:r>
          </a:p>
          <a:p>
            <a:pPr algn="ctr" fontAlgn="auto">
              <a:spcAft>
                <a:spcPts val="0"/>
              </a:spcAft>
              <a:defRPr/>
            </a:pPr>
            <a:endParaRPr lang="pl-PL" sz="2400" dirty="0">
              <a:solidFill>
                <a:srgbClr val="0066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01331" y="4869160"/>
            <a:ext cx="87280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4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Wyniki egzaminu ósmoklasisty uczniom podaje dyrektor szkoły.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74" y="3298256"/>
            <a:ext cx="8586952" cy="1393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5"/>
          <p:cNvSpPr txBox="1">
            <a:spLocks noChangeArrowheads="1"/>
          </p:cNvSpPr>
          <p:nvPr/>
        </p:nvSpPr>
        <p:spPr bwMode="auto">
          <a:xfrm>
            <a:off x="827088" y="382588"/>
            <a:ext cx="80645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Zwalnianie </a:t>
            </a:r>
            <a:r>
              <a:rPr lang="pl-PL" altLang="pl-PL" dirty="0" smtClean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z egzaminu ósmoklasisty</a:t>
            </a:r>
            <a:r>
              <a:rPr lang="pl-PL" altLang="pl-PL" sz="2000" dirty="0" smtClean="0">
                <a:solidFill>
                  <a:schemeClr val="tx1"/>
                </a:solidFill>
                <a:latin typeface="Palatino Linotype" pitchFamily="18" charset="0"/>
                <a:cs typeface="+mn-cs"/>
              </a:rPr>
              <a:t>                                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157163" y="981075"/>
            <a:ext cx="8518525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4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Uczeń jest zwalniany przez dyrektora OKE na podstawie udokumentowanej nieobecności na egzaminie z przyczyn losowych lub zdrowotnych w terminie </a:t>
            </a:r>
            <a:r>
              <a:rPr lang="pl-PL" sz="2400" dirty="0" smtClean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głównym </a:t>
            </a:r>
            <a:r>
              <a:rPr lang="pl-PL" sz="24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 terminie </a:t>
            </a:r>
            <a:r>
              <a:rPr lang="pl-PL" sz="2400" dirty="0" smtClean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dodatkowym.</a:t>
            </a:r>
            <a:endParaRPr lang="pl-PL" sz="2400" dirty="0">
              <a:solidFill>
                <a:srgbClr val="0000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17813" y="2268633"/>
            <a:ext cx="5113338" cy="2308324"/>
          </a:xfrm>
          <a:prstGeom prst="rect">
            <a:avLst/>
          </a:prstGeom>
          <a:solidFill>
            <a:srgbClr val="0000CC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400" dirty="0">
                <a:solidFill>
                  <a:schemeClr val="bg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O takie zwolnienie należy wystąpić niezwłocznie po egzaminie w terminie </a:t>
            </a:r>
            <a:r>
              <a:rPr lang="pl-PL" sz="2400" dirty="0" smtClean="0">
                <a:solidFill>
                  <a:schemeClr val="bg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czerwcowym (</a:t>
            </a:r>
            <a:r>
              <a:rPr lang="pl-PL" sz="2400" u="sng" dirty="0" smtClean="0">
                <a:solidFill>
                  <a:schemeClr val="bg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nie później niż do 16 lipca</a:t>
            </a:r>
            <a:r>
              <a:rPr lang="pl-PL" sz="2400" dirty="0" smtClean="0">
                <a:solidFill>
                  <a:schemeClr val="bg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). </a:t>
            </a:r>
            <a:r>
              <a:rPr lang="pl-PL" sz="2400" dirty="0">
                <a:solidFill>
                  <a:schemeClr val="bg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Do wniosku musi być dołączona dokumentacja uzasadniająca wniosek.</a:t>
            </a:r>
          </a:p>
        </p:txBody>
      </p:sp>
      <p:sp>
        <p:nvSpPr>
          <p:cNvPr id="98312" name="pole tekstowe 2"/>
          <p:cNvSpPr txBox="1">
            <a:spLocks noChangeArrowheads="1"/>
          </p:cNvSpPr>
          <p:nvPr/>
        </p:nvSpPr>
        <p:spPr bwMode="auto">
          <a:xfrm>
            <a:off x="250825" y="4627563"/>
            <a:ext cx="511333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l-PL" sz="2400" dirty="0" smtClean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Wniosek musi być złożony  w systemie SIOEO (podstawa zwolnienia art. 44zz ustawy o systemie oświaty),  wydrukowany, podpisany i przesłany wraz z załącznikami.</a:t>
            </a:r>
          </a:p>
        </p:txBody>
      </p:sp>
      <p:pic>
        <p:nvPicPr>
          <p:cNvPr id="99337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268633"/>
            <a:ext cx="2897188" cy="418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ctr">
              <a:buNone/>
            </a:pPr>
            <a:endParaRPr lang="pl-PL" sz="4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6037" indent="0" algn="ctr">
              <a:buNone/>
            </a:pPr>
            <a:r>
              <a:rPr lang="pl-PL" sz="4400" b="1" dirty="0" smtClean="0">
                <a:solidFill>
                  <a:schemeClr val="accent6">
                    <a:lumMod val="75000"/>
                  </a:schemeClr>
                </a:solidFill>
              </a:rPr>
              <a:t>W dniu egzaminu uczniowie przychodzą  do szkoły                       na godz. </a:t>
            </a:r>
            <a:r>
              <a:rPr lang="pl-PL" sz="4400" b="1" dirty="0" smtClean="0">
                <a:solidFill>
                  <a:schemeClr val="accent6">
                    <a:lumMod val="75000"/>
                  </a:schemeClr>
                </a:solidFill>
              </a:rPr>
              <a:t>8:15</a:t>
            </a:r>
            <a:endParaRPr lang="pl-PL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A12DFD8-14C7-49D7-AC0F-4551DAA3A03F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3595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numeru slajdu 2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B904787D-A60A-42B3-9E5B-D2504731F67E}" type="slidenum">
              <a:rPr lang="pl-PL" altLang="pl-PL" sz="1200" smtClean="0">
                <a:solidFill>
                  <a:srgbClr val="595959"/>
                </a:solidFill>
                <a:latin typeface="Century Gothic" pitchFamily="34" charset="0"/>
              </a:rPr>
              <a:pPr eaLnBrk="1" hangingPunct="1"/>
              <a:t>3</a:t>
            </a:fld>
            <a:endParaRPr lang="pl-PL" altLang="pl-PL" sz="1200" smtClean="0">
              <a:solidFill>
                <a:srgbClr val="595959"/>
              </a:solidFill>
              <a:latin typeface="Century Gothic" pitchFamily="34" charset="0"/>
            </a:endParaRPr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250825" y="193675"/>
            <a:ext cx="9144000" cy="493713"/>
          </a:xfrm>
          <a:prstGeom prst="rect">
            <a:avLst/>
          </a:prstGeom>
        </p:spPr>
        <p:txBody>
          <a:bodyPr anchor="b"/>
          <a:lstStyle>
            <a:lvl1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pPr>
              <a:lnSpc>
                <a:spcPts val="2000"/>
              </a:lnSpc>
              <a:defRPr/>
            </a:pPr>
            <a:r>
              <a:rPr lang="pl-PL" altLang="pl-PL" sz="2400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Harmonogram przeprowadzania </a:t>
            </a:r>
          </a:p>
          <a:p>
            <a:pPr>
              <a:lnSpc>
                <a:spcPts val="2000"/>
              </a:lnSpc>
              <a:defRPr/>
            </a:pPr>
            <a:r>
              <a:rPr lang="pl-PL" altLang="pl-PL" sz="2400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egzaminu ósmoklasisty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92" y="1268760"/>
            <a:ext cx="794497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ctr">
              <a:buNone/>
            </a:pPr>
            <a:r>
              <a:rPr lang="pl-PL" b="1" u="sng" dirty="0">
                <a:solidFill>
                  <a:srgbClr val="CC0000"/>
                </a:solidFill>
                <a:latin typeface="Arial" panose="020B0604020202020204" pitchFamily="34" charset="0"/>
              </a:rPr>
              <a:t>Czas pracy zdających wynosi odpowiednio</a:t>
            </a:r>
            <a:r>
              <a:rPr lang="pl-PL" b="1" u="sng" dirty="0" smtClean="0">
                <a:solidFill>
                  <a:srgbClr val="CC0000"/>
                </a:solidFill>
                <a:latin typeface="Arial" panose="020B0604020202020204" pitchFamily="34" charset="0"/>
              </a:rPr>
              <a:t>:      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pl-PL" b="1" u="sng" dirty="0" smtClean="0">
                <a:latin typeface="Arial" panose="020B0604020202020204" pitchFamily="34" charset="0"/>
              </a:rPr>
              <a:t>w </a:t>
            </a:r>
            <a:r>
              <a:rPr lang="pl-PL" b="1" u="sng" dirty="0">
                <a:latin typeface="Arial" panose="020B0604020202020204" pitchFamily="34" charset="0"/>
              </a:rPr>
              <a:t>przypadku arkusza z języka polskiego</a:t>
            </a:r>
            <a:r>
              <a:rPr lang="pl-PL" b="1" dirty="0">
                <a:latin typeface="Arial" panose="020B0604020202020204" pitchFamily="34" charset="0"/>
              </a:rPr>
              <a:t>–120minut (lub nie więcej niż 180minut </a:t>
            </a:r>
            <a:r>
              <a:rPr lang="pl-PL" b="1" dirty="0" smtClean="0">
                <a:latin typeface="Arial" panose="020B0604020202020204" pitchFamily="34" charset="0"/>
              </a:rPr>
              <a:t>w przypadku </a:t>
            </a:r>
            <a:r>
              <a:rPr lang="pl-PL" b="1" dirty="0">
                <a:latin typeface="Arial" panose="020B0604020202020204" pitchFamily="34" charset="0"/>
              </a:rPr>
              <a:t>uczniów, dla których czas trwania </a:t>
            </a:r>
            <a:r>
              <a:rPr lang="pl-PL" b="1" dirty="0" smtClean="0">
                <a:latin typeface="Arial" panose="020B0604020202020204" pitchFamily="34" charset="0"/>
              </a:rPr>
              <a:t>egzaminu może </a:t>
            </a:r>
            <a:r>
              <a:rPr lang="pl-PL" b="1" dirty="0">
                <a:latin typeface="Arial" panose="020B0604020202020204" pitchFamily="34" charset="0"/>
              </a:rPr>
              <a:t>być przedłużony</a:t>
            </a:r>
            <a:r>
              <a:rPr lang="pl-PL" b="1" dirty="0" smtClean="0">
                <a:latin typeface="Arial" panose="020B0604020202020204" pitchFamily="34" charset="0"/>
              </a:rPr>
              <a:t>)   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pl-PL" b="1" u="sng" dirty="0" smtClean="0">
                <a:latin typeface="Arial" panose="020B0604020202020204" pitchFamily="34" charset="0"/>
              </a:rPr>
              <a:t>w </a:t>
            </a:r>
            <a:r>
              <a:rPr lang="pl-PL" b="1" u="sng" dirty="0">
                <a:latin typeface="Arial" panose="020B0604020202020204" pitchFamily="34" charset="0"/>
              </a:rPr>
              <a:t>przypadku arkusza z matematyki</a:t>
            </a:r>
            <a:r>
              <a:rPr lang="pl-PL" b="1" dirty="0">
                <a:latin typeface="Arial" panose="020B0604020202020204" pitchFamily="34" charset="0"/>
              </a:rPr>
              <a:t>–100minut (lub nie więcej niż 150minut </a:t>
            </a:r>
            <a:r>
              <a:rPr lang="pl-PL" b="1" dirty="0" smtClean="0">
                <a:latin typeface="Arial" panose="020B0604020202020204" pitchFamily="34" charset="0"/>
              </a:rPr>
              <a:t>w przypadku </a:t>
            </a:r>
            <a:r>
              <a:rPr lang="pl-PL" b="1" dirty="0">
                <a:latin typeface="Arial" panose="020B0604020202020204" pitchFamily="34" charset="0"/>
              </a:rPr>
              <a:t>uczniów, dla których czas trwania </a:t>
            </a:r>
            <a:r>
              <a:rPr lang="pl-PL" b="1" dirty="0" smtClean="0">
                <a:latin typeface="Arial" panose="020B0604020202020204" pitchFamily="34" charset="0"/>
              </a:rPr>
              <a:t>egzaminu może </a:t>
            </a:r>
            <a:r>
              <a:rPr lang="pl-PL" b="1" dirty="0">
                <a:latin typeface="Arial" panose="020B0604020202020204" pitchFamily="34" charset="0"/>
              </a:rPr>
              <a:t>być </a:t>
            </a:r>
            <a:r>
              <a:rPr lang="pl-PL" b="1" dirty="0" smtClean="0">
                <a:latin typeface="Arial" panose="020B0604020202020204" pitchFamily="34" charset="0"/>
              </a:rPr>
              <a:t>przedłużony)</a:t>
            </a:r>
            <a:endParaRPr lang="pl-PL" b="1" dirty="0">
              <a:latin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pl-PL" b="1" u="sng" dirty="0" smtClean="0">
                <a:latin typeface="Arial" panose="020B0604020202020204" pitchFamily="34" charset="0"/>
              </a:rPr>
              <a:t>w </a:t>
            </a:r>
            <a:r>
              <a:rPr lang="pl-PL" b="1" u="sng" dirty="0">
                <a:latin typeface="Arial" panose="020B0604020202020204" pitchFamily="34" charset="0"/>
              </a:rPr>
              <a:t>przypadku arkusza z języka obcego </a:t>
            </a:r>
            <a:r>
              <a:rPr lang="pl-PL" b="1" u="sng" dirty="0" smtClean="0">
                <a:latin typeface="Arial" panose="020B0604020202020204" pitchFamily="34" charset="0"/>
              </a:rPr>
              <a:t>nowożytnego</a:t>
            </a:r>
            <a:r>
              <a:rPr lang="pl-PL" b="1" dirty="0" smtClean="0">
                <a:latin typeface="Arial" panose="020B0604020202020204" pitchFamily="34" charset="0"/>
              </a:rPr>
              <a:t> – 90minut </a:t>
            </a:r>
            <a:r>
              <a:rPr lang="pl-PL" b="1" dirty="0">
                <a:latin typeface="Arial" panose="020B0604020202020204" pitchFamily="34" charset="0"/>
              </a:rPr>
              <a:t>(lub nie więcej niż 135minut </a:t>
            </a:r>
            <a:r>
              <a:rPr lang="pl-PL" b="1" dirty="0" smtClean="0">
                <a:latin typeface="Arial" panose="020B0604020202020204" pitchFamily="34" charset="0"/>
              </a:rPr>
              <a:t>w przypadku </a:t>
            </a:r>
            <a:r>
              <a:rPr lang="pl-PL" b="1" dirty="0">
                <a:latin typeface="Arial" panose="020B0604020202020204" pitchFamily="34" charset="0"/>
              </a:rPr>
              <a:t>uczniów, dla których czas trwania </a:t>
            </a:r>
            <a:r>
              <a:rPr lang="pl-PL" b="1" dirty="0" smtClean="0">
                <a:latin typeface="Arial" panose="020B0604020202020204" pitchFamily="34" charset="0"/>
              </a:rPr>
              <a:t>egzaminu może </a:t>
            </a:r>
            <a:r>
              <a:rPr lang="pl-PL" b="1" dirty="0">
                <a:latin typeface="Arial" panose="020B0604020202020204" pitchFamily="34" charset="0"/>
              </a:rPr>
              <a:t>być przedłużony).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A12DFD8-14C7-49D7-AC0F-4551DAA3A03F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6619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668F0A75-A682-4204-986A-203C63727530}" type="slidenum">
              <a:rPr lang="pl-PL"/>
              <a:pPr>
                <a:defRPr/>
              </a:pPr>
              <a:t>5</a:t>
            </a:fld>
            <a:endParaRPr lang="pl-PL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250825" y="193675"/>
            <a:ext cx="9144000" cy="493713"/>
          </a:xfrm>
          <a:prstGeom prst="rect">
            <a:avLst/>
          </a:prstGeom>
        </p:spPr>
        <p:txBody>
          <a:bodyPr anchor="b"/>
          <a:lstStyle>
            <a:lvl1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pPr>
              <a:lnSpc>
                <a:spcPts val="2000"/>
              </a:lnSpc>
              <a:defRPr/>
            </a:pPr>
            <a:r>
              <a:rPr lang="pl-PL" altLang="pl-PL" sz="2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Wytyczne dotyczące przeprowadzenia egzaminu</a:t>
            </a:r>
          </a:p>
        </p:txBody>
      </p:sp>
      <p:sp>
        <p:nvSpPr>
          <p:cNvPr id="8" name="Prostokąt 7"/>
          <p:cNvSpPr/>
          <p:nvPr/>
        </p:nvSpPr>
        <p:spPr>
          <a:xfrm>
            <a:off x="779463" y="1052736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339966"/>
                </a:solidFill>
              </a:rPr>
              <a:t>Obowiązek </a:t>
            </a:r>
            <a:r>
              <a:rPr lang="pl-PL" sz="2000" dirty="0">
                <a:solidFill>
                  <a:srgbClr val="339966"/>
                </a:solidFill>
              </a:rPr>
              <a:t>zakrywania przez zdających usta i nos do momentu zajęcia miejsca w sali </a:t>
            </a:r>
            <a:r>
              <a:rPr lang="pl-PL" sz="2000" dirty="0" smtClean="0">
                <a:solidFill>
                  <a:srgbClr val="339966"/>
                </a:solidFill>
              </a:rPr>
              <a:t>egzaminacyjnej.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339966"/>
                </a:solidFill>
              </a:rPr>
              <a:t>Konieczność </a:t>
            </a:r>
            <a:r>
              <a:rPr lang="pl-PL" sz="2000" dirty="0">
                <a:solidFill>
                  <a:srgbClr val="339966"/>
                </a:solidFill>
              </a:rPr>
              <a:t>ustawienia ławek w sali egzaminacyjnej w taki sposób, aby pomiędzy zdającymi zachowany był co najmniej 1,5-metrowy odstęp w każdym </a:t>
            </a:r>
            <a:r>
              <a:rPr lang="pl-PL" sz="2000" dirty="0" smtClean="0">
                <a:solidFill>
                  <a:srgbClr val="339966"/>
                </a:solidFill>
              </a:rPr>
              <a:t>kierunku.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339966"/>
                </a:solidFill>
              </a:rPr>
              <a:t>Obowiązek </a:t>
            </a:r>
            <a:r>
              <a:rPr lang="pl-PL" sz="2000" dirty="0">
                <a:solidFill>
                  <a:srgbClr val="339966"/>
                </a:solidFill>
              </a:rPr>
              <a:t>dezynfekcji ławek i krzeseł w sali egzaminacyjnej przed </a:t>
            </a:r>
            <a:r>
              <a:rPr lang="pl-PL" sz="2000" dirty="0" smtClean="0">
                <a:solidFill>
                  <a:srgbClr val="339966"/>
                </a:solidFill>
              </a:rPr>
              <a:t>   i </a:t>
            </a:r>
            <a:r>
              <a:rPr lang="pl-PL" sz="2000" dirty="0">
                <a:solidFill>
                  <a:srgbClr val="339966"/>
                </a:solidFill>
              </a:rPr>
              <a:t>po każdym egzaminie oraz materiałów, sprzętów i narzędzi, z których korzysta więcej niż jeden </a:t>
            </a:r>
            <a:r>
              <a:rPr lang="pl-PL" sz="2000" dirty="0" smtClean="0">
                <a:solidFill>
                  <a:srgbClr val="339966"/>
                </a:solidFill>
              </a:rPr>
              <a:t>zdający.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339966"/>
                </a:solidFill>
              </a:rPr>
              <a:t>Konieczność </a:t>
            </a:r>
            <a:r>
              <a:rPr lang="pl-PL" sz="2000" dirty="0">
                <a:solidFill>
                  <a:srgbClr val="339966"/>
                </a:solidFill>
              </a:rPr>
              <a:t>korzystania przez każdego zdającego z własnych przyborów piśmienniczych, </a:t>
            </a:r>
            <a:r>
              <a:rPr lang="pl-PL" sz="2000" dirty="0" smtClean="0">
                <a:solidFill>
                  <a:srgbClr val="339966"/>
                </a:solidFill>
              </a:rPr>
              <a:t>linijki itd</a:t>
            </a:r>
            <a:r>
              <a:rPr lang="pl-PL" sz="2000" dirty="0">
                <a:solidFill>
                  <a:srgbClr val="339966"/>
                </a:solidFill>
              </a:rPr>
              <a:t>.</a:t>
            </a:r>
            <a:r>
              <a:rPr lang="pl-PL" sz="2000" dirty="0">
                <a:solidFill>
                  <a:srgbClr val="140ADE"/>
                </a:solidFill>
              </a:rPr>
              <a:t> </a:t>
            </a:r>
            <a:endParaRPr lang="pl-PL" sz="2000" dirty="0" smtClean="0">
              <a:solidFill>
                <a:srgbClr val="140ADE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339966"/>
                </a:solidFill>
              </a:rPr>
              <a:t>Wdrożenia </a:t>
            </a:r>
            <a:r>
              <a:rPr lang="pl-PL" sz="2000" dirty="0">
                <a:solidFill>
                  <a:srgbClr val="339966"/>
                </a:solidFill>
              </a:rPr>
              <a:t>wszelkich możliwych rozwiązań, które pozwolą uniknąć tworzenia się grup zdających przed szkołą oraz przed salą egzaminacyjną przed rozpoczęciem egzaminu oraz po jego zakończeniu – podane są przykładowe sposoby, dyrektor szkoły może wdrożyć inne, bardziej właściwe w konkretnym kontekście. </a:t>
            </a:r>
          </a:p>
        </p:txBody>
      </p:sp>
    </p:spTree>
    <p:extLst>
      <p:ext uri="{BB962C8B-B14F-4D97-AF65-F5344CB8AC3E}">
        <p14:creationId xmlns:p14="http://schemas.microsoft.com/office/powerpoint/2010/main" val="273462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668F0A75-A682-4204-986A-203C63727530}" type="slidenum">
              <a:rPr lang="pl-PL"/>
              <a:pPr>
                <a:defRPr/>
              </a:pPr>
              <a:t>6</a:t>
            </a:fld>
            <a:endParaRPr lang="pl-PL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761270" y="193675"/>
            <a:ext cx="7667561" cy="493713"/>
          </a:xfrm>
          <a:prstGeom prst="rect">
            <a:avLst/>
          </a:prstGeom>
        </p:spPr>
        <p:txBody>
          <a:bodyPr anchor="b"/>
          <a:lstStyle>
            <a:lvl1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pPr>
              <a:lnSpc>
                <a:spcPts val="2000"/>
              </a:lnSpc>
              <a:defRPr/>
            </a:pPr>
            <a:r>
              <a:rPr lang="pl-PL" altLang="pl-PL" sz="2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Wytyczne dotyczące przeprowadzenia egzaminu</a:t>
            </a:r>
          </a:p>
        </p:txBody>
      </p:sp>
      <p:sp>
        <p:nvSpPr>
          <p:cNvPr id="9" name="Prostokąt 8"/>
          <p:cNvSpPr/>
          <p:nvPr/>
        </p:nvSpPr>
        <p:spPr>
          <a:xfrm>
            <a:off x="191728" y="782074"/>
            <a:ext cx="864095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pl-PL" sz="2400" dirty="0"/>
              <a:t> </a:t>
            </a:r>
            <a:r>
              <a:rPr lang="pl-PL" sz="2000" dirty="0">
                <a:solidFill>
                  <a:srgbClr val="339966"/>
                </a:solidFill>
              </a:rPr>
              <a:t>Podczas egzaminu w szkole mogą przebywać wyłącznie: </a:t>
            </a:r>
            <a:endParaRPr lang="pl-PL" sz="2000" dirty="0" smtClean="0">
              <a:solidFill>
                <a:srgbClr val="339966"/>
              </a:solidFill>
            </a:endParaRP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pl-PL" sz="2000" dirty="0" smtClean="0">
                <a:solidFill>
                  <a:srgbClr val="339966"/>
                </a:solidFill>
              </a:rPr>
              <a:t>uczniowie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pl-PL" sz="2000" dirty="0" smtClean="0">
                <a:solidFill>
                  <a:srgbClr val="339966"/>
                </a:solidFill>
              </a:rPr>
              <a:t>osoby </a:t>
            </a:r>
            <a:r>
              <a:rPr lang="pl-PL" sz="2000" dirty="0">
                <a:solidFill>
                  <a:srgbClr val="339966"/>
                </a:solidFill>
              </a:rPr>
              <a:t>zaangażowane w przeprowadzanie egzaminu, tj. członkowie zespołów nadzorujących, obserwatorzy, </a:t>
            </a:r>
            <a:r>
              <a:rPr lang="pl-PL" sz="2000" dirty="0" smtClean="0">
                <a:solidFill>
                  <a:srgbClr val="339966"/>
                </a:solidFill>
              </a:rPr>
              <a:t>specjaliści </a:t>
            </a:r>
            <a:r>
              <a:rPr lang="pl-PL" sz="2000" dirty="0">
                <a:solidFill>
                  <a:srgbClr val="339966"/>
                </a:solidFill>
              </a:rPr>
              <a:t>pracujący ze zdającymi, którym przyznano dostosowanie warunków lub formy przeprowadzania egzaminu, osoby wyznaczone do przygotowania </a:t>
            </a:r>
            <a:r>
              <a:rPr lang="pl-PL" sz="2000" dirty="0" smtClean="0">
                <a:solidFill>
                  <a:srgbClr val="339966"/>
                </a:solidFill>
              </a:rPr>
              <a:t>       </a:t>
            </a:r>
            <a:r>
              <a:rPr lang="pl-PL" sz="2000" dirty="0">
                <a:solidFill>
                  <a:srgbClr val="339966"/>
                </a:solidFill>
              </a:rPr>
              <a:t>i obsługi oraz obsługujące sprzęt i urządzenia wykorzystywane w czasie egzaminu (np. komputery, sprzęt medyczny), </a:t>
            </a:r>
            <a:endParaRPr lang="pl-PL" sz="2000" dirty="0" smtClean="0">
              <a:solidFill>
                <a:srgbClr val="339966"/>
              </a:solidFill>
            </a:endParaRP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pl-PL" sz="2000" dirty="0" smtClean="0">
                <a:solidFill>
                  <a:srgbClr val="339966"/>
                </a:solidFill>
              </a:rPr>
              <a:t>inni </a:t>
            </a:r>
            <a:r>
              <a:rPr lang="pl-PL" sz="2000" dirty="0">
                <a:solidFill>
                  <a:srgbClr val="339966"/>
                </a:solidFill>
              </a:rPr>
              <a:t>pracownicy szkoły odpowiedzialni za utrzymanie obiektu </a:t>
            </a:r>
            <a:r>
              <a:rPr lang="pl-PL" sz="2000" dirty="0" smtClean="0">
                <a:solidFill>
                  <a:srgbClr val="339966"/>
                </a:solidFill>
              </a:rPr>
              <a:t>             w </a:t>
            </a:r>
            <a:r>
              <a:rPr lang="pl-PL" sz="2000" dirty="0">
                <a:solidFill>
                  <a:srgbClr val="339966"/>
                </a:solidFill>
              </a:rPr>
              <a:t>czystości, dezynfekcję, obsługę szatni itp. </a:t>
            </a:r>
            <a:endParaRPr lang="pl-PL" sz="2000" dirty="0" smtClean="0">
              <a:solidFill>
                <a:srgbClr val="339966"/>
              </a:solidFill>
            </a:endParaRP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pl-PL" sz="2000" dirty="0" smtClean="0">
                <a:solidFill>
                  <a:srgbClr val="339966"/>
                </a:solidFill>
              </a:rPr>
              <a:t>uczniowie </a:t>
            </a:r>
            <a:r>
              <a:rPr lang="pl-PL" sz="2000" dirty="0">
                <a:solidFill>
                  <a:srgbClr val="339966"/>
                </a:solidFill>
              </a:rPr>
              <a:t>innych klas oraz nauczyciele, jeżeli nie ma możliwości zrezygnowania z przeprowadzania zajęć edukacyjnych w dniu przeprowadzania egzaminu </a:t>
            </a:r>
            <a:endParaRPr lang="pl-PL" sz="2000" dirty="0" smtClean="0">
              <a:solidFill>
                <a:srgbClr val="339966"/>
              </a:solidFill>
            </a:endParaRP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pl-PL" sz="2000" dirty="0" smtClean="0">
                <a:solidFill>
                  <a:srgbClr val="339966"/>
                </a:solidFill>
              </a:rPr>
              <a:t>pracownicy </a:t>
            </a:r>
            <a:r>
              <a:rPr lang="pl-PL" sz="2000" dirty="0">
                <a:solidFill>
                  <a:srgbClr val="339966"/>
                </a:solidFill>
              </a:rPr>
              <a:t>odpowiednich służb, np. medycznych, jeżeli wystąpi taka konieczność. </a:t>
            </a:r>
          </a:p>
        </p:txBody>
      </p:sp>
    </p:spTree>
    <p:extLst>
      <p:ext uri="{BB962C8B-B14F-4D97-AF65-F5344CB8AC3E}">
        <p14:creationId xmlns:p14="http://schemas.microsoft.com/office/powerpoint/2010/main" val="273462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668F0A75-A682-4204-986A-203C63727530}" type="slidenum">
              <a:rPr lang="pl-PL"/>
              <a:pPr>
                <a:defRPr/>
              </a:pPr>
              <a:t>7</a:t>
            </a:fld>
            <a:endParaRPr lang="pl-P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832548"/>
            <a:ext cx="3914437" cy="5532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01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3DC39CB2-8E72-477E-8A89-ADD605B5B81B}" type="slidenum">
              <a:rPr lang="pl-PL" altLang="pl-PL" sz="1200" smtClean="0">
                <a:solidFill>
                  <a:srgbClr val="595959"/>
                </a:solidFill>
                <a:latin typeface="Century Gothic" pitchFamily="34" charset="0"/>
              </a:rPr>
              <a:pPr eaLnBrk="1" hangingPunct="1"/>
              <a:t>8</a:t>
            </a:fld>
            <a:endParaRPr lang="pl-PL" altLang="pl-PL" sz="1200" smtClean="0">
              <a:solidFill>
                <a:srgbClr val="595959"/>
              </a:solidFill>
              <a:latin typeface="Century Gothic" pitchFamily="34" charset="0"/>
            </a:endParaRPr>
          </a:p>
        </p:txBody>
      </p:sp>
      <p:sp>
        <p:nvSpPr>
          <p:cNvPr id="89092" name="Text Box 5"/>
          <p:cNvSpPr txBox="1">
            <a:spLocks noChangeArrowheads="1"/>
          </p:cNvSpPr>
          <p:nvPr/>
        </p:nvSpPr>
        <p:spPr bwMode="auto">
          <a:xfrm>
            <a:off x="1116013" y="350838"/>
            <a:ext cx="6985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985838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l-PL" altLang="pl-PL" sz="2000">
                <a:solidFill>
                  <a:srgbClr val="0000CC"/>
                </a:solidFill>
                <a:latin typeface="Palatino Linotype" pitchFamily="18" charset="0"/>
              </a:rPr>
              <a:t>Zastrzeżenia dotyczące egzaminu</a:t>
            </a:r>
            <a:r>
              <a:rPr lang="pl-PL" altLang="pl-PL" sz="2000">
                <a:solidFill>
                  <a:srgbClr val="0066CC"/>
                </a:solidFill>
                <a:latin typeface="Palatino Linotype" pitchFamily="18" charset="0"/>
              </a:rPr>
              <a:t>			                               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19100" y="836712"/>
            <a:ext cx="3527425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24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Uczeń lub jego rodzice mają dwa dni na zgłoszenie zastrzeżeń do przeprowadzonego    w danym dniu egzaminu.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58863"/>
            <a:ext cx="447675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0" y="3318412"/>
            <a:ext cx="4392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 smtClean="0">
                <a:solidFill>
                  <a:srgbClr val="339966"/>
                </a:solidFill>
              </a:rPr>
              <a:t>Zmianie uległy </a:t>
            </a:r>
          </a:p>
          <a:p>
            <a:r>
              <a:rPr lang="pl-PL" sz="1800" dirty="0" smtClean="0">
                <a:solidFill>
                  <a:srgbClr val="339966"/>
                </a:solidFill>
              </a:rPr>
              <a:t>terminy oznaczone         .</a:t>
            </a:r>
            <a:endParaRPr lang="pl-PL" sz="1800" dirty="0">
              <a:solidFill>
                <a:srgbClr val="339966"/>
              </a:solidFill>
            </a:endParaRPr>
          </a:p>
        </p:txBody>
      </p:sp>
      <p:sp>
        <p:nvSpPr>
          <p:cNvPr id="3" name="Elipsa 2"/>
          <p:cNvSpPr/>
          <p:nvPr/>
        </p:nvSpPr>
        <p:spPr>
          <a:xfrm>
            <a:off x="4608513" y="2420888"/>
            <a:ext cx="1403647" cy="504056"/>
          </a:xfrm>
          <a:prstGeom prst="ellipse">
            <a:avLst/>
          </a:prstGeom>
          <a:noFill/>
          <a:ln>
            <a:solidFill>
              <a:srgbClr val="33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Elipsa 12"/>
          <p:cNvSpPr/>
          <p:nvPr/>
        </p:nvSpPr>
        <p:spPr>
          <a:xfrm>
            <a:off x="4580253" y="3356992"/>
            <a:ext cx="1403647" cy="504056"/>
          </a:xfrm>
          <a:prstGeom prst="ellipse">
            <a:avLst/>
          </a:prstGeom>
          <a:noFill/>
          <a:ln>
            <a:solidFill>
              <a:srgbClr val="33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Elipsa 13"/>
          <p:cNvSpPr/>
          <p:nvPr/>
        </p:nvSpPr>
        <p:spPr>
          <a:xfrm>
            <a:off x="4528919" y="4365104"/>
            <a:ext cx="1403647" cy="504056"/>
          </a:xfrm>
          <a:prstGeom prst="ellipse">
            <a:avLst/>
          </a:prstGeom>
          <a:noFill/>
          <a:ln>
            <a:solidFill>
              <a:srgbClr val="33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Elipsa 3"/>
          <p:cNvSpPr/>
          <p:nvPr/>
        </p:nvSpPr>
        <p:spPr>
          <a:xfrm>
            <a:off x="2123728" y="3684009"/>
            <a:ext cx="432048" cy="252028"/>
          </a:xfrm>
          <a:prstGeom prst="ellipse">
            <a:avLst/>
          </a:prstGeom>
          <a:noFill/>
          <a:ln>
            <a:solidFill>
              <a:srgbClr val="33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4A178FE-189C-450F-BD65-FC82591FF9E0}" type="slidenum">
              <a:rPr lang="pl-PL" altLang="pl-PL" sz="1200" smtClean="0">
                <a:solidFill>
                  <a:srgbClr val="595959"/>
                </a:solidFill>
                <a:latin typeface="Century Gothic" pitchFamily="34" charset="0"/>
              </a:rPr>
              <a:pPr eaLnBrk="1" hangingPunct="1"/>
              <a:t>9</a:t>
            </a:fld>
            <a:endParaRPr lang="pl-PL" altLang="pl-PL" sz="1200" smtClean="0">
              <a:solidFill>
                <a:srgbClr val="595959"/>
              </a:solidFill>
              <a:latin typeface="Century Gothic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409575" y="1484313"/>
            <a:ext cx="85105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pl-PL" sz="2400" dirty="0">
              <a:solidFill>
                <a:srgbClr val="00000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  <a:ea typeface="+mj-ea"/>
              <a:cs typeface="+mj-cs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37021" y="836712"/>
            <a:ext cx="809180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2400" dirty="0">
                <a:solidFill>
                  <a:srgbClr val="339966"/>
                </a:solidFill>
              </a:rPr>
              <a:t>W czerwcu 2020 r. na stronie tytułowej arkuszy egzaminacyjnych wydrukowana będzie data przeprowadzania egzaminu, w jakiej egzamin ósmoklasisty z danego przedmiotu </a:t>
            </a:r>
            <a:r>
              <a:rPr lang="pl-PL" sz="2400" u="sng" dirty="0">
                <a:solidFill>
                  <a:srgbClr val="339966"/>
                </a:solidFill>
              </a:rPr>
              <a:t>miał się planowo odbyć w kwietniu 2020 r.</a:t>
            </a:r>
            <a:r>
              <a:rPr lang="pl-PL" sz="2400" dirty="0">
                <a:solidFill>
                  <a:srgbClr val="339966"/>
                </a:solidFill>
              </a:rPr>
              <a:t>, </a:t>
            </a:r>
            <a:r>
              <a:rPr lang="pl-PL" sz="2400" dirty="0" smtClean="0">
                <a:solidFill>
                  <a:srgbClr val="339966"/>
                </a:solidFill>
              </a:rPr>
              <a:t>tj.</a:t>
            </a:r>
          </a:p>
          <a:p>
            <a:pPr lvl="0"/>
            <a:r>
              <a:rPr lang="pl-PL" sz="2400" dirty="0" smtClean="0">
                <a:solidFill>
                  <a:srgbClr val="339966"/>
                </a:solidFill>
              </a:rPr>
              <a:t>egzamin </a:t>
            </a:r>
            <a:r>
              <a:rPr lang="pl-PL" sz="2400" dirty="0">
                <a:solidFill>
                  <a:srgbClr val="339966"/>
                </a:solidFill>
              </a:rPr>
              <a:t>ósmoklasisty z języka polskiego: </a:t>
            </a:r>
            <a:r>
              <a:rPr lang="pl-PL" sz="2400" b="1" dirty="0">
                <a:solidFill>
                  <a:srgbClr val="339966"/>
                </a:solidFill>
              </a:rPr>
              <a:t>21 kwietnia</a:t>
            </a:r>
            <a:r>
              <a:rPr lang="pl-PL" sz="2400" dirty="0">
                <a:solidFill>
                  <a:srgbClr val="339966"/>
                </a:solidFill>
              </a:rPr>
              <a:t> 2020 r. – egzamin odbędzie się </a:t>
            </a:r>
            <a:r>
              <a:rPr lang="pl-PL" sz="2400" b="1" dirty="0">
                <a:solidFill>
                  <a:srgbClr val="339966"/>
                </a:solidFill>
              </a:rPr>
              <a:t>16 czerwca</a:t>
            </a:r>
            <a:r>
              <a:rPr lang="pl-PL" sz="2400" dirty="0">
                <a:solidFill>
                  <a:srgbClr val="339966"/>
                </a:solidFill>
              </a:rPr>
              <a:t> 2020 r</a:t>
            </a:r>
            <a:r>
              <a:rPr lang="pl-PL" sz="2400" dirty="0" smtClean="0">
                <a:solidFill>
                  <a:srgbClr val="339966"/>
                </a:solidFill>
              </a:rPr>
              <a:t>.</a:t>
            </a:r>
          </a:p>
          <a:p>
            <a:pPr lvl="0"/>
            <a:endParaRPr lang="pl-PL" sz="2400" dirty="0">
              <a:solidFill>
                <a:srgbClr val="339966"/>
              </a:solidFill>
            </a:endParaRPr>
          </a:p>
          <a:p>
            <a:pPr lvl="0"/>
            <a:r>
              <a:rPr lang="pl-PL" sz="2400" dirty="0">
                <a:solidFill>
                  <a:srgbClr val="339966"/>
                </a:solidFill>
              </a:rPr>
              <a:t>egzamin ósmoklasisty z matematyki: </a:t>
            </a:r>
            <a:r>
              <a:rPr lang="pl-PL" sz="2400" b="1" dirty="0">
                <a:solidFill>
                  <a:srgbClr val="339966"/>
                </a:solidFill>
              </a:rPr>
              <a:t>22 kwietnia</a:t>
            </a:r>
            <a:r>
              <a:rPr lang="pl-PL" sz="2400" dirty="0">
                <a:solidFill>
                  <a:srgbClr val="339966"/>
                </a:solidFill>
              </a:rPr>
              <a:t> 2020 r. – egzamin odbędzie się </a:t>
            </a:r>
            <a:r>
              <a:rPr lang="pl-PL" sz="2400" b="1" dirty="0">
                <a:solidFill>
                  <a:srgbClr val="339966"/>
                </a:solidFill>
              </a:rPr>
              <a:t>17 czerwca</a:t>
            </a:r>
            <a:r>
              <a:rPr lang="pl-PL" sz="2400" dirty="0">
                <a:solidFill>
                  <a:srgbClr val="339966"/>
                </a:solidFill>
              </a:rPr>
              <a:t> 2020 r</a:t>
            </a:r>
            <a:r>
              <a:rPr lang="pl-PL" sz="2400" dirty="0" smtClean="0">
                <a:solidFill>
                  <a:srgbClr val="339966"/>
                </a:solidFill>
              </a:rPr>
              <a:t>.</a:t>
            </a:r>
          </a:p>
          <a:p>
            <a:pPr lvl="0"/>
            <a:endParaRPr lang="pl-PL" sz="2400" dirty="0">
              <a:solidFill>
                <a:srgbClr val="339966"/>
              </a:solidFill>
            </a:endParaRPr>
          </a:p>
          <a:p>
            <a:r>
              <a:rPr lang="pl-PL" sz="2400" dirty="0">
                <a:solidFill>
                  <a:srgbClr val="339966"/>
                </a:solidFill>
              </a:rPr>
              <a:t>egzamin ósmoklasisty z języka obcego nowożytnego: </a:t>
            </a:r>
            <a:r>
              <a:rPr lang="pl-PL" sz="2400" b="1" dirty="0">
                <a:solidFill>
                  <a:srgbClr val="339966"/>
                </a:solidFill>
              </a:rPr>
              <a:t>23 kwietnia</a:t>
            </a:r>
            <a:r>
              <a:rPr lang="pl-PL" sz="2400" dirty="0">
                <a:solidFill>
                  <a:srgbClr val="339966"/>
                </a:solidFill>
              </a:rPr>
              <a:t> 2020 r. – egzamin odbędzie się </a:t>
            </a:r>
            <a:r>
              <a:rPr lang="pl-PL" sz="2400" b="1" dirty="0">
                <a:solidFill>
                  <a:srgbClr val="339966"/>
                </a:solidFill>
              </a:rPr>
              <a:t>18 czerwca</a:t>
            </a:r>
            <a:r>
              <a:rPr lang="pl-PL" sz="2400" dirty="0">
                <a:solidFill>
                  <a:srgbClr val="339966"/>
                </a:solidFill>
              </a:rPr>
              <a:t> 2020 r.</a:t>
            </a:r>
          </a:p>
        </p:txBody>
      </p:sp>
    </p:spTree>
    <p:extLst>
      <p:ext uri="{BB962C8B-B14F-4D97-AF65-F5344CB8AC3E}">
        <p14:creationId xmlns:p14="http://schemas.microsoft.com/office/powerpoint/2010/main" val="403665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38533</TotalTime>
  <Words>866</Words>
  <Application>Microsoft Office PowerPoint</Application>
  <PresentationFormat>Pokaz na ekranie (4:3)</PresentationFormat>
  <Paragraphs>90</Paragraphs>
  <Slides>18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8" baseType="lpstr">
      <vt:lpstr>Arial</vt:lpstr>
      <vt:lpstr>Arial Rounded MT Bold</vt:lpstr>
      <vt:lpstr>Century Gothic</vt:lpstr>
      <vt:lpstr>Georgia</vt:lpstr>
      <vt:lpstr>Palatino Linotype</vt:lpstr>
      <vt:lpstr>Tahoma</vt:lpstr>
      <vt:lpstr>Times New Roman</vt:lpstr>
      <vt:lpstr>Trebuchet MS</vt:lpstr>
      <vt:lpstr>Wingdings</vt:lpstr>
      <vt:lpstr>Aerodynamiczny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Sprawdzian 2015_dyrektorzy SP</dc:title>
  <dc:creator>jwawrowska</dc:creator>
  <cp:lastModifiedBy>Wice Dyr</cp:lastModifiedBy>
  <cp:revision>2360</cp:revision>
  <cp:lastPrinted>2020-06-01T11:07:57Z</cp:lastPrinted>
  <dcterms:created xsi:type="dcterms:W3CDTF">1601-01-01T00:00:00Z</dcterms:created>
  <dcterms:modified xsi:type="dcterms:W3CDTF">2020-06-02T06:05:31Z</dcterms:modified>
</cp:coreProperties>
</file>